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6" r:id="rId2"/>
    <p:sldId id="257" r:id="rId3"/>
    <p:sldId id="290" r:id="rId4"/>
    <p:sldId id="259" r:id="rId5"/>
    <p:sldId id="260" r:id="rId6"/>
    <p:sldId id="261" r:id="rId7"/>
    <p:sldId id="281" r:id="rId8"/>
    <p:sldId id="280" r:id="rId9"/>
    <p:sldId id="282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4" r:id="rId19"/>
    <p:sldId id="278" r:id="rId20"/>
    <p:sldId id="265" r:id="rId21"/>
    <p:sldId id="266" r:id="rId22"/>
    <p:sldId id="267" r:id="rId23"/>
    <p:sldId id="268" r:id="rId24"/>
    <p:sldId id="269" r:id="rId25"/>
    <p:sldId id="285" r:id="rId26"/>
    <p:sldId id="291" r:id="rId27"/>
    <p:sldId id="286" r:id="rId28"/>
    <p:sldId id="287" r:id="rId29"/>
    <p:sldId id="288" r:id="rId30"/>
    <p:sldId id="289" r:id="rId31"/>
    <p:sldId id="292" r:id="rId32"/>
    <p:sldId id="293" r:id="rId33"/>
    <p:sldId id="283" r:id="rId34"/>
    <p:sldId id="26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543"/>
    <a:srgbClr val="284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C6EE-8493-4980-943D-D85496061BD9}" type="datetimeFigureOut">
              <a:rPr lang="pl-PL" smtClean="0"/>
              <a:pPr/>
              <a:t>04.11.2021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69C8-5C0A-4550-BC40-688095AFC0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80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3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9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1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2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  <a:endParaRPr lang="pl-PL" sz="1400" dirty="0">
              <a:solidFill>
                <a:srgbClr val="152543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1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 smtClean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  <a:endParaRPr lang="pl-PL" sz="1400" dirty="0">
              <a:solidFill>
                <a:srgbClr val="152543"/>
              </a:solidFill>
              <a:latin typeface="Ubuntu 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pl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3177301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71456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7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1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3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6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1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3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1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3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  <p:sldLayoutId id="2147483672" r:id="rId13"/>
    <p:sldLayoutId id="2147483689" r:id="rId14"/>
    <p:sldLayoutId id="2147483687" r:id="rId15"/>
    <p:sldLayoutId id="214748368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mapy+my%c5%9bli+a.+baj&amp;&amp;view=detail&amp;mid=2883D68559B865E1A74F2883D68559B865E1A74F&amp;&amp;FORM=VRDGAR&amp;ru=/videos/search?q%3Dmapy%20my%C5%9Bli%20a.%20baj%26qs%3Dn%26form%3DQBVR%26sp%3D-1%26pq%3Dmapy%20my%C5%9Bli%20a.%20baj%26sc%3D0-17%26sk%3D%26cvid%3DC7A181334DEB4E69A8F9C5B76D3CDD1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padlet.com/zarembska/184hnyqxka20dvs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958231"/>
            <a:ext cx="8449056" cy="1650547"/>
          </a:xfrm>
        </p:spPr>
        <p:txBody>
          <a:bodyPr>
            <a:normAutofit fontScale="90000"/>
          </a:bodyPr>
          <a:lstStyle/>
          <a:p>
            <a:r>
              <a:rPr lang="pl-PL" dirty="0"/>
              <a:t>N</a:t>
            </a:r>
            <a:r>
              <a:rPr lang="pl-PL" dirty="0" smtClean="0"/>
              <a:t>otatka syntetyzująca   </a:t>
            </a:r>
            <a:br>
              <a:rPr lang="pl-PL" dirty="0" smtClean="0"/>
            </a:br>
            <a:r>
              <a:rPr lang="pl-PL" dirty="0" smtClean="0"/>
              <a:t>w praktyce szkolnej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122" y="4847304"/>
            <a:ext cx="9074331" cy="1477055"/>
          </a:xfrm>
        </p:spPr>
        <p:txBody>
          <a:bodyPr>
            <a:normAutofit/>
          </a:bodyPr>
          <a:lstStyle/>
          <a:p>
            <a:r>
              <a:rPr lang="pl-PL" sz="1600" b="1" dirty="0" smtClean="0"/>
              <a:t>Iwona </a:t>
            </a:r>
            <a:r>
              <a:rPr lang="pl-PL" sz="1600" b="1" dirty="0" err="1" smtClean="0"/>
              <a:t>Gubańska</a:t>
            </a:r>
            <a:r>
              <a:rPr lang="pl-PL" sz="1600" b="1" dirty="0" smtClean="0"/>
              <a:t> – nauczyciel konsultant, polonistka w III LO w Lesznie;</a:t>
            </a:r>
          </a:p>
          <a:p>
            <a:r>
              <a:rPr lang="pl-PL" sz="1600" b="1" dirty="0" smtClean="0"/>
              <a:t>Edyta Zarembska-Marciniak – doradca metodyczny, polonistka w ZS nr 4 w Lesznie.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9182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958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Jednym z zadań w części 1. Język polski w użyciu jest </a:t>
            </a:r>
            <a:r>
              <a:rPr lang="pl-PL" b="1" dirty="0">
                <a:solidFill>
                  <a:srgbClr val="FF0000"/>
                </a:solidFill>
              </a:rPr>
              <a:t>notatka syntetyzująca</a:t>
            </a:r>
            <a:r>
              <a:rPr lang="pl-PL" dirty="0"/>
              <a:t>. Notatka syntetyzująca jest formą zwięzłego przedstawienia informacji istotnych dla </a:t>
            </a:r>
            <a:r>
              <a:rPr lang="pl-PL" b="1" dirty="0">
                <a:solidFill>
                  <a:srgbClr val="FF0000"/>
                </a:solidFill>
              </a:rPr>
              <a:t>danego tekstu lub tekstów.</a:t>
            </a:r>
            <a:r>
              <a:rPr lang="pl-PL" dirty="0"/>
              <a:t> Odmianą tego typu wypowiedzi jest notatka syntetyzująca ukierunkowana </a:t>
            </a:r>
            <a:r>
              <a:rPr lang="pl-PL" dirty="0" smtClean="0"/>
              <a:t>tematycznie.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33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89462" y="1741232"/>
            <a:ext cx="9198186" cy="3684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rgbClr val="C00000"/>
                </a:solidFill>
              </a:rPr>
              <a:t>Kolory w redagowaniu notatki, np. w odniesieniu do:</a:t>
            </a:r>
          </a:p>
          <a:p>
            <a:r>
              <a:rPr lang="pl-PL" sz="2400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70C0"/>
                </a:solidFill>
              </a:rPr>
              <a:t>określenia tematów,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C00000"/>
                </a:solidFill>
              </a:rPr>
              <a:t>stanowiska autorów,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B050"/>
                </a:solidFill>
              </a:rPr>
              <a:t>ostatecznego wniosku ujmującego dwa punkty widzenia.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5001" y="1363133"/>
            <a:ext cx="1035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Zasady oceniania notatki syntetyzującej </a:t>
            </a:r>
          </a:p>
          <a:p>
            <a:r>
              <a:rPr lang="pl-PL" dirty="0"/>
              <a:t>Za notatkę syntetyzującą można uzyskać 4 punkty, w tym 3 punkty za treść i 1 punkt za poprawność językową, ortograficzną i interpunkcyjną. </a:t>
            </a:r>
          </a:p>
          <a:p>
            <a:r>
              <a:rPr lang="pl-PL" dirty="0"/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8" y="2218051"/>
            <a:ext cx="7101841" cy="38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" t="3474" b="-3072"/>
          <a:stretch/>
        </p:blipFill>
        <p:spPr bwMode="auto">
          <a:xfrm>
            <a:off x="1591733" y="1642532"/>
            <a:ext cx="7958666" cy="3970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997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510" y="2093824"/>
            <a:ext cx="6477873" cy="310519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941" y="2246811"/>
            <a:ext cx="6286059" cy="254290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048000" y="312122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200" dirty="0">
              <a:latin typeface="Arial" panose="020B0604020202020204" pitchFamily="34" charset="0"/>
            </a:endParaRPr>
          </a:p>
          <a:p>
            <a:r>
              <a:rPr lang="pl-PL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A.przedstawieniestanowiskakażdegoautora</a:t>
            </a:r>
            <a:endParaRPr lang="pl-PL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</a:rPr>
              <a:t>	notatka 	</a:t>
            </a:r>
          </a:p>
        </p:txBody>
      </p:sp>
    </p:spTree>
    <p:extLst>
      <p:ext uri="{BB962C8B-B14F-4D97-AF65-F5344CB8AC3E}">
        <p14:creationId xmlns:p14="http://schemas.microsoft.com/office/powerpoint/2010/main" val="133446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22" y="683333"/>
            <a:ext cx="2598245" cy="32059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622" y="3889233"/>
            <a:ext cx="2602337" cy="238969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/>
          <a:srcRect l="-786" b="1195"/>
          <a:stretch/>
        </p:blipFill>
        <p:spPr>
          <a:xfrm>
            <a:off x="4165600" y="1332299"/>
            <a:ext cx="2726265" cy="30026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print"/>
          <a:srcRect l="-1485" t="1193" r="1" b="2723"/>
          <a:stretch/>
        </p:blipFill>
        <p:spPr>
          <a:xfrm>
            <a:off x="7543800" y="1642533"/>
            <a:ext cx="4072466" cy="2091267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4830232" y="4626880"/>
            <a:ext cx="4749801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rgbClr val="00B050"/>
                </a:solidFill>
              </a:rPr>
              <a:t>Zestawienie – na 3 pkt</a:t>
            </a:r>
            <a:endParaRPr lang="pl-PL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08649" y="1525693"/>
            <a:ext cx="10795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Myriad Pro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Myriad Pro"/>
              </a:rPr>
              <a:t>Wykładniki spójności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tekstu – </a:t>
            </a:r>
            <a:r>
              <a:rPr lang="pl-PL" dirty="0" smtClean="0">
                <a:solidFill>
                  <a:srgbClr val="000000"/>
                </a:solidFill>
                <a:latin typeface="Myriad Pro"/>
              </a:rPr>
              <a:t>wyrazy 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i </a:t>
            </a:r>
            <a:r>
              <a:rPr lang="pl-PL" dirty="0" smtClean="0">
                <a:solidFill>
                  <a:srgbClr val="000000"/>
                </a:solidFill>
                <a:latin typeface="Myriad Pro"/>
              </a:rPr>
              <a:t>wyrażenia niewchodzące 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w związki składniowe z innymi wyrazami w zdaniu </a:t>
            </a:r>
            <a:r>
              <a:rPr lang="pl-PL" dirty="0" smtClean="0">
                <a:solidFill>
                  <a:srgbClr val="000000"/>
                </a:solidFill>
                <a:latin typeface="Myriad Pro"/>
              </a:rPr>
              <a:t/>
            </a:r>
            <a:br>
              <a:rPr lang="pl-PL" dirty="0" smtClean="0">
                <a:solidFill>
                  <a:srgbClr val="000000"/>
                </a:solidFill>
                <a:latin typeface="Myriad Pro"/>
              </a:rPr>
            </a:br>
            <a:r>
              <a:rPr lang="pl-PL" dirty="0" smtClean="0">
                <a:solidFill>
                  <a:srgbClr val="000000"/>
                </a:solidFill>
                <a:latin typeface="Myriad Pro"/>
              </a:rPr>
              <a:t>(</a:t>
            </a:r>
            <a:r>
              <a:rPr lang="pl-PL" b="1" dirty="0">
                <a:solidFill>
                  <a:srgbClr val="000000"/>
                </a:solidFill>
                <a:latin typeface="Myriad Pro"/>
              </a:rPr>
              <a:t>np.: zapewne, właściwie, ponadto, przede wszystkim, przecież, także, aczkolwiek, odwrotnie, przy tym, poza tym, także, właśnie, również, znowu, natomiast, w gruncie rzeczy, w dodatku, tymczasem, w istocie, w rzeczywistości, wreszcie, za to, widocznie, przeciwnie, jednak, nie sposób itd.). </a:t>
            </a:r>
          </a:p>
          <a:p>
            <a:endParaRPr lang="pl-PL" sz="2000" dirty="0">
              <a:solidFill>
                <a:srgbClr val="000000"/>
              </a:solidFill>
              <a:latin typeface="Myriad Pro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Myriad Pro"/>
              </a:rPr>
              <a:t>Wskaźniki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nawiązania </a:t>
            </a:r>
            <a:r>
              <a:rPr lang="pl-PL" dirty="0" smtClean="0">
                <a:solidFill>
                  <a:srgbClr val="000000"/>
                </a:solidFill>
                <a:latin typeface="Myriad Pro"/>
              </a:rPr>
              <a:t>(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np.: </a:t>
            </a:r>
            <a:r>
              <a:rPr lang="pl-PL" b="1" i="1" dirty="0">
                <a:solidFill>
                  <a:srgbClr val="000000"/>
                </a:solidFill>
                <a:latin typeface="Myriad Pro"/>
              </a:rPr>
              <a:t>to, on, ów, temu</a:t>
            </a:r>
            <a:r>
              <a:rPr lang="pl-PL" b="1" i="1" dirty="0" smtClean="0">
                <a:solidFill>
                  <a:srgbClr val="000000"/>
                </a:solidFill>
                <a:latin typeface="Myriad Pro"/>
              </a:rPr>
              <a:t>;  </a:t>
            </a:r>
            <a:r>
              <a:rPr lang="pl-PL" b="1" i="1" dirty="0">
                <a:solidFill>
                  <a:srgbClr val="000000"/>
                </a:solidFill>
                <a:latin typeface="Myriad Pro"/>
              </a:rPr>
              <a:t>– np.: tu, tam, </a:t>
            </a:r>
            <a:r>
              <a:rPr lang="pl-PL" b="1" i="1" dirty="0" smtClean="0">
                <a:solidFill>
                  <a:srgbClr val="000000"/>
                </a:solidFill>
                <a:latin typeface="Myriad Pro"/>
              </a:rPr>
              <a:t>tymczasem, np</a:t>
            </a:r>
            <a:r>
              <a:rPr lang="pl-PL" b="1" i="1" dirty="0">
                <a:solidFill>
                  <a:srgbClr val="000000"/>
                </a:solidFill>
                <a:latin typeface="Myriad Pro"/>
              </a:rPr>
              <a:t>.: ale, więc, toteż, chociaż, oto, otóż, bo, bowiem, a więc, tak więc, i oto, dlatego właśnie itd.). </a:t>
            </a:r>
          </a:p>
          <a:p>
            <a:endParaRPr lang="pl-PL" sz="2000" dirty="0">
              <a:solidFill>
                <a:srgbClr val="000000"/>
              </a:solidFill>
              <a:latin typeface="Myriad Pro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Myriad Pro"/>
              </a:rPr>
              <a:t>Środki językowe uwydatniające </a:t>
            </a:r>
            <a:r>
              <a:rPr lang="pl-PL" dirty="0">
                <a:solidFill>
                  <a:srgbClr val="000000"/>
                </a:solidFill>
                <a:latin typeface="Myriad Pro"/>
              </a:rPr>
              <a:t>myślowy porządek (np.: </a:t>
            </a:r>
            <a:r>
              <a:rPr lang="pl-PL" b="1" i="1" dirty="0">
                <a:solidFill>
                  <a:srgbClr val="000000"/>
                </a:solidFill>
                <a:latin typeface="Myriad Pro"/>
              </a:rPr>
              <a:t>analizowałem dotychczas…, teraz przejdę do…, oto przykład…, ilustracją myśli może być…, chciałbym zwrócić uwagę na…, z tego wynika, że…, z dotychczasowych rozważań…, nasuwa się pytanie, czy…, pojawia się wątpliwość…, jak się okazuje…</a:t>
            </a:r>
            <a:r>
              <a:rPr lang="pl-PL" b="1" dirty="0">
                <a:solidFill>
                  <a:srgbClr val="000000"/>
                </a:solidFill>
                <a:latin typeface="Myriad Pro"/>
              </a:rPr>
              <a:t>). </a:t>
            </a:r>
          </a:p>
          <a:p>
            <a:r>
              <a:rPr lang="pl-PL" b="1" i="1" dirty="0" smtClean="0">
                <a:solidFill>
                  <a:srgbClr val="000000"/>
                </a:solidFill>
                <a:latin typeface="Myriad Pro"/>
              </a:rPr>
              <a:t> </a:t>
            </a:r>
            <a:endParaRPr lang="pl-PL" b="1" dirty="0">
              <a:solidFill>
                <a:srgbClr val="000000"/>
              </a:solidFill>
              <a:latin typeface="Myriad Pro"/>
            </a:endParaRPr>
          </a:p>
          <a:p>
            <a:endParaRPr lang="pl-PL" dirty="0">
              <a:solidFill>
                <a:srgbClr val="000000"/>
              </a:solidFill>
              <a:latin typeface="Myriad Pro"/>
            </a:endParaRPr>
          </a:p>
          <a:p>
            <a:endParaRPr lang="pl-PL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502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800" y="2099732"/>
            <a:ext cx="100753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Myriad Pro"/>
            </a:endParaRPr>
          </a:p>
          <a:p>
            <a:r>
              <a:rPr lang="pl-PL" sz="2400" dirty="0" smtClean="0">
                <a:solidFill>
                  <a:srgbClr val="000000"/>
                </a:solidFill>
                <a:latin typeface="Myriad Pro"/>
              </a:rPr>
              <a:t>Środki wyliczające </a:t>
            </a:r>
            <a:r>
              <a:rPr lang="pl-PL" sz="2400" dirty="0">
                <a:solidFill>
                  <a:srgbClr val="000000"/>
                </a:solidFill>
                <a:latin typeface="Myriad Pro"/>
              </a:rPr>
              <a:t>(np.: </a:t>
            </a:r>
            <a:r>
              <a:rPr lang="pl-PL" sz="2400" b="1" i="1" dirty="0">
                <a:solidFill>
                  <a:srgbClr val="000000"/>
                </a:solidFill>
                <a:latin typeface="Myriad Pro"/>
              </a:rPr>
              <a:t>najpierw omówię…, a potem…, tyle o…, </a:t>
            </a:r>
            <a:endParaRPr lang="pl-PL" sz="2400" b="1" i="1" dirty="0" smtClean="0">
              <a:solidFill>
                <a:srgbClr val="000000"/>
              </a:solidFill>
              <a:latin typeface="Myriad Pro"/>
            </a:endParaRPr>
          </a:p>
          <a:p>
            <a:r>
              <a:rPr lang="pl-PL" sz="2400" b="1" i="1" dirty="0" smtClean="0">
                <a:solidFill>
                  <a:srgbClr val="000000"/>
                </a:solidFill>
                <a:latin typeface="Myriad Pro"/>
              </a:rPr>
              <a:t>a </a:t>
            </a:r>
            <a:r>
              <a:rPr lang="pl-PL" sz="2400" b="1" i="1" dirty="0">
                <a:solidFill>
                  <a:srgbClr val="000000"/>
                </a:solidFill>
                <a:latin typeface="Myriad Pro"/>
              </a:rPr>
              <a:t>teraz o…, </a:t>
            </a:r>
            <a:r>
              <a:rPr lang="pl-PL" sz="2400" b="1" i="1" dirty="0" smtClean="0">
                <a:solidFill>
                  <a:srgbClr val="000000"/>
                </a:solidFill>
                <a:latin typeface="Myriad Pro"/>
              </a:rPr>
              <a:t>można </a:t>
            </a:r>
            <a:r>
              <a:rPr lang="pl-PL" sz="2400" b="1" i="1" dirty="0">
                <a:solidFill>
                  <a:srgbClr val="000000"/>
                </a:solidFill>
                <a:latin typeface="Myriad Pro"/>
              </a:rPr>
              <a:t>to rozumieć w dwojaki sposób…, dotyczy to kilku spraw…, są dwie możliwości…, jest wiele przyczyn…, przede wszystkim…, następnie…, po pierwsze…, po drugie…, </a:t>
            </a:r>
            <a:endParaRPr lang="pl-PL" sz="2400" b="1" i="1" dirty="0" smtClean="0">
              <a:solidFill>
                <a:srgbClr val="000000"/>
              </a:solidFill>
              <a:latin typeface="Myriad Pro"/>
            </a:endParaRPr>
          </a:p>
          <a:p>
            <a:r>
              <a:rPr lang="pl-PL" sz="2400" b="1" i="1" dirty="0" smtClean="0">
                <a:solidFill>
                  <a:srgbClr val="000000"/>
                </a:solidFill>
                <a:latin typeface="Myriad Pro"/>
              </a:rPr>
              <a:t>z </a:t>
            </a:r>
            <a:r>
              <a:rPr lang="pl-PL" sz="2400" b="1" i="1" dirty="0">
                <a:solidFill>
                  <a:srgbClr val="000000"/>
                </a:solidFill>
                <a:latin typeface="Myriad Pro"/>
              </a:rPr>
              <a:t>jednej strony…, z drugiej strony…, z kolei</a:t>
            </a:r>
            <a:r>
              <a:rPr lang="pl-PL" sz="2400" b="1" dirty="0" smtClean="0">
                <a:solidFill>
                  <a:srgbClr val="000000"/>
                </a:solidFill>
                <a:latin typeface="Myriad Pro"/>
              </a:rPr>
              <a:t>…).</a:t>
            </a:r>
          </a:p>
          <a:p>
            <a:endParaRPr lang="pl-PL" sz="2400" dirty="0">
              <a:solidFill>
                <a:srgbClr val="000000"/>
              </a:solidFill>
              <a:latin typeface="Myriad Pro"/>
            </a:endParaRPr>
          </a:p>
          <a:p>
            <a:endParaRPr lang="pl-PL" sz="2400" dirty="0">
              <a:solidFill>
                <a:srgbClr val="000000"/>
              </a:solidFill>
              <a:latin typeface="Myriad Pro"/>
            </a:endParaRPr>
          </a:p>
          <a:p>
            <a:endParaRPr lang="pl-PL" dirty="0">
              <a:solidFill>
                <a:srgbClr val="00000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86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45623"/>
            <a:ext cx="10515600" cy="45487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/>
              <a:t>przeanalizować temat notatki określony w zadaniu </a:t>
            </a:r>
            <a:r>
              <a:rPr lang="pl-PL" dirty="0" smtClean="0"/>
              <a:t>egzaminacyjnym,</a:t>
            </a:r>
          </a:p>
          <a:p>
            <a:pPr algn="just"/>
            <a:r>
              <a:rPr lang="pl-PL" dirty="0" smtClean="0"/>
              <a:t>uważnie </a:t>
            </a:r>
            <a:r>
              <a:rPr lang="pl-PL" dirty="0"/>
              <a:t>przeczytać oba teksty zamieszczone w arkuszu egzaminacyjnym, aby wybrać informacje kluczowe dla realizacji tematu </a:t>
            </a:r>
            <a:r>
              <a:rPr lang="pl-PL" dirty="0" smtClean="0"/>
              <a:t>notatki,</a:t>
            </a:r>
          </a:p>
          <a:p>
            <a:pPr algn="just"/>
            <a:r>
              <a:rPr lang="pl-PL" dirty="0" smtClean="0"/>
              <a:t>dokonać </a:t>
            </a:r>
            <a:r>
              <a:rPr lang="pl-PL" dirty="0"/>
              <a:t>syntezy wybranych informacji, tak aby określić stanowisko autora każdego tekstu względem zagadnienia określonego w temacie </a:t>
            </a:r>
            <a:r>
              <a:rPr lang="pl-PL" dirty="0" smtClean="0"/>
              <a:t>notatki,</a:t>
            </a:r>
          </a:p>
          <a:p>
            <a:pPr algn="just"/>
            <a:r>
              <a:rPr lang="pl-PL" dirty="0" smtClean="0"/>
              <a:t>porównać </a:t>
            </a:r>
            <a:r>
              <a:rPr lang="pl-PL" dirty="0"/>
              <a:t>stanowiska autorów obu tekstów pod kątem np. aspektów zagadnienia określonego w temacie notatki, które porusza każdy z autorów, punktów wspólnych i/lub rozbieżnych w stanowiskach obu </a:t>
            </a:r>
            <a:r>
              <a:rPr lang="pl-PL" dirty="0" smtClean="0"/>
              <a:t>autorów,</a:t>
            </a:r>
          </a:p>
          <a:p>
            <a:pPr algn="just"/>
            <a:r>
              <a:rPr lang="pl-PL" dirty="0" smtClean="0"/>
              <a:t>uporządkować </a:t>
            </a:r>
            <a:r>
              <a:rPr lang="pl-PL" dirty="0"/>
              <a:t>wnioski z powyższych analiz, tak aby notatka: − w syntetyczny sposób przedstawiała stanowiska obu autorów dotyczące zagadnienia określonego w temacie notatki, wskazując – zgodnie </a:t>
            </a:r>
            <a:r>
              <a:rPr lang="pl-PL" dirty="0" smtClean="0"/>
              <a:t>             z treścią </a:t>
            </a:r>
            <a:r>
              <a:rPr lang="pl-PL" dirty="0"/>
              <a:t>tekstów – na podobieństwa i/lub różnice pomiędzy tymi stanowiskami, oraz − zawierała ogólne stwierdzenie na temat tego, w jaki sposób oba teksty dotyczą/odnoszą się do tematu notatki wskazanego  </a:t>
            </a:r>
            <a:r>
              <a:rPr lang="pl-PL" dirty="0" smtClean="0"/>
              <a:t>    w </a:t>
            </a:r>
            <a:r>
              <a:rPr lang="pl-PL" dirty="0"/>
              <a:t>zadaniu </a:t>
            </a:r>
            <a:r>
              <a:rPr lang="pl-PL" dirty="0" smtClean="0"/>
              <a:t>egzaminacyjnym,</a:t>
            </a:r>
          </a:p>
          <a:p>
            <a:pPr algn="just"/>
            <a:r>
              <a:rPr lang="pl-PL" dirty="0" smtClean="0"/>
              <a:t>zredagować </a:t>
            </a:r>
            <a:r>
              <a:rPr lang="pl-PL" dirty="0"/>
              <a:t>notatkę, mając na względzie, że powinna ona być: </a:t>
            </a:r>
            <a:r>
              <a:rPr lang="pl-PL" dirty="0" smtClean="0"/>
              <a:t>− rzeczowa</a:t>
            </a:r>
            <a:r>
              <a:rPr lang="pl-PL" dirty="0"/>
              <a:t>: zgodna z treścią obu tekstów − zwięzła: licząca od 60 do 90 wyrazów </a:t>
            </a:r>
            <a:r>
              <a:rPr lang="pl-PL" dirty="0" smtClean="0"/>
              <a:t>− spójna</a:t>
            </a:r>
            <a:r>
              <a:rPr lang="pl-PL" dirty="0"/>
              <a:t>: składająca się z logicznie powiązanych ze sobą zdań − sformułowana własnymi słowami: należy stosować m.in. parafrazę, uogólnienie treści, synonimy − napisana tekstem ciągłym − poprawna językowo, ortograficznie i interpunkcyjnie</a:t>
            </a:r>
          </a:p>
        </p:txBody>
      </p:sp>
    </p:spTree>
    <p:extLst>
      <p:ext uri="{BB962C8B-B14F-4D97-AF65-F5344CB8AC3E}">
        <p14:creationId xmlns:p14="http://schemas.microsoft.com/office/powerpoint/2010/main" val="6188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26865" y="1737844"/>
            <a:ext cx="9347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2400" dirty="0" smtClean="0"/>
              <a:t>Pożądany plan wypowiedzi, przynajmniej na pierwszych etapach uczenia się notatki syntetyzującej.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Hiob – „Powrót Hioba” Anny Kamieńskiej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13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6075" y="1000851"/>
            <a:ext cx="8044542" cy="1325563"/>
          </a:xfrm>
        </p:spPr>
        <p:txBody>
          <a:bodyPr/>
          <a:lstStyle/>
          <a:p>
            <a:r>
              <a:rPr lang="pl-PL" dirty="0" smtClean="0"/>
              <a:t>Zapraszam do autorefleksji…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0687"/>
            <a:ext cx="12070080" cy="395287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Notatka/streszczenie/streszczenie logiczne/</a:t>
            </a:r>
          </a:p>
          <a:p>
            <a:pPr marL="0" indent="0" algn="ctr">
              <a:buNone/>
            </a:pPr>
            <a:r>
              <a:rPr lang="pl-PL" dirty="0" smtClean="0"/>
              <a:t>NOTATKA SYNTETYZUJĄCA</a:t>
            </a:r>
          </a:p>
          <a:p>
            <a:pPr marL="0" indent="0" algn="ctr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6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7434" y="1131479"/>
            <a:ext cx="10515600" cy="1325563"/>
          </a:xfrm>
        </p:spPr>
        <p:txBody>
          <a:bodyPr/>
          <a:lstStyle/>
          <a:p>
            <a:r>
              <a:rPr lang="pl-PL" dirty="0" smtClean="0"/>
              <a:t>Przykłady poleceń związanych z redagowaniem notatki syntetyzującej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2100" y="2905125"/>
            <a:ext cx="11607800" cy="39528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 podstawie obu tekstów napisz syntetyzującą notatkę na temat: </a:t>
            </a:r>
            <a:r>
              <a:rPr lang="pl-PL" b="1" dirty="0">
                <a:solidFill>
                  <a:srgbClr val="0070C0"/>
                </a:solidFill>
              </a:rPr>
              <a:t>funkcje architektury w życiu człowieka. </a:t>
            </a:r>
            <a:r>
              <a:rPr lang="pl-PL" dirty="0"/>
              <a:t>Twoja wypowiedź powinna liczyć 60–90 wyrazów.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Uwaga</a:t>
            </a:r>
            <a:r>
              <a:rPr lang="pl-PL" dirty="0"/>
              <a:t>: w ocenie wypowiedzi będzie brana pod uwagę poprawność językowa, ortograficzna i interpunkcyjna.</a:t>
            </a:r>
          </a:p>
        </p:txBody>
      </p:sp>
    </p:spTree>
    <p:extLst>
      <p:ext uri="{BB962C8B-B14F-4D97-AF65-F5344CB8AC3E}">
        <p14:creationId xmlns:p14="http://schemas.microsoft.com/office/powerpoint/2010/main" val="141563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2940" y="898161"/>
            <a:ext cx="10259060" cy="854075"/>
          </a:xfrm>
        </p:spPr>
        <p:txBody>
          <a:bodyPr>
            <a:normAutofit/>
          </a:bodyPr>
          <a:lstStyle/>
          <a:p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Jakie ćwiczenia doskonalą umiejętności redagowania notatki syntetyzującej?</a:t>
            </a:r>
            <a:endParaRPr lang="pl-PL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3706" y="1752236"/>
            <a:ext cx="10441940" cy="4876801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pl-PL" dirty="0" smtClean="0"/>
              <a:t>Przygotowanie </a:t>
            </a:r>
            <a:r>
              <a:rPr lang="pl-PL" dirty="0"/>
              <a:t>krótkich, rzeczowych i konkretnych notatek na podstawie haseł słownikowych: </a:t>
            </a:r>
            <a:r>
              <a:rPr lang="pl-PL" i="1" dirty="0" err="1"/>
              <a:t>danse</a:t>
            </a:r>
            <a:r>
              <a:rPr lang="pl-PL" i="1" dirty="0"/>
              <a:t> </a:t>
            </a:r>
            <a:r>
              <a:rPr lang="pl-PL" i="1" dirty="0" err="1"/>
              <a:t>macabre</a:t>
            </a:r>
            <a:r>
              <a:rPr lang="pl-PL" dirty="0"/>
              <a:t>,</a:t>
            </a:r>
            <a:r>
              <a:rPr lang="pl-PL" i="1" dirty="0"/>
              <a:t> </a:t>
            </a:r>
            <a:r>
              <a:rPr lang="pl-PL" i="1" dirty="0" err="1"/>
              <a:t>deesis</a:t>
            </a:r>
            <a:r>
              <a:rPr lang="pl-PL" dirty="0"/>
              <a:t>,</a:t>
            </a:r>
            <a:r>
              <a:rPr lang="pl-PL" i="1" dirty="0"/>
              <a:t> ars </a:t>
            </a:r>
            <a:r>
              <a:rPr lang="pl-PL" i="1" dirty="0" err="1" smtClean="0"/>
              <a:t>moriendi</a:t>
            </a:r>
            <a:r>
              <a:rPr lang="pl-PL" i="1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Sporządzenie </a:t>
            </a:r>
            <a:r>
              <a:rPr lang="pl-PL" dirty="0"/>
              <a:t>w grupach notatek syntetyzujących wiedzę </a:t>
            </a:r>
            <a:r>
              <a:rPr lang="pl-PL" dirty="0" smtClean="0"/>
              <a:t>                                  o </a:t>
            </a:r>
            <a:r>
              <a:rPr lang="pl-PL" dirty="0"/>
              <a:t>średniowiecznych utworach poznanych podczas </a:t>
            </a:r>
            <a:r>
              <a:rPr lang="pl-PL" dirty="0" smtClean="0"/>
              <a:t>lekcji (każdy zespół opracowuje inną lekturę). Weźcie pod uwagę: imię                  i nazwisko autora, datę powstania dzieła, temat, gatunek, bohaterów. Na koniec wymieńcie się notatkami i - jeśli zajdzie taka potrzeba – uzupełnijcie braki.</a:t>
            </a:r>
          </a:p>
          <a:p>
            <a:pPr marL="514350" indent="-514350" algn="just">
              <a:buAutoNum type="arabicPeriod"/>
            </a:pPr>
            <a:r>
              <a:rPr lang="pl-PL" dirty="0" smtClean="0"/>
              <a:t>Przygotuj w zeszycie mapę myśli </a:t>
            </a:r>
            <a:r>
              <a:rPr lang="pl-PL" dirty="0" err="1" smtClean="0"/>
              <a:t>synetetyzującą</a:t>
            </a:r>
            <a:r>
              <a:rPr lang="pl-PL" dirty="0" smtClean="0"/>
              <a:t> wiadomości ze średniowiecza.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897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0" name="Symbol zastępczy zawartości 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7" name="Obraz 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447800"/>
            <a:ext cx="5761747" cy="3354573"/>
          </a:xfrm>
          <a:prstGeom prst="rect">
            <a:avLst/>
          </a:prstGeom>
        </p:spPr>
      </p:pic>
      <p:sp>
        <p:nvSpPr>
          <p:cNvPr id="78" name="Prostokąt 77"/>
          <p:cNvSpPr/>
          <p:nvPr/>
        </p:nvSpPr>
        <p:spPr>
          <a:xfrm>
            <a:off x="6208273" y="1447800"/>
            <a:ext cx="1792727" cy="4945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a</a:t>
            </a:r>
            <a:r>
              <a:rPr lang="pl-PL" dirty="0" smtClean="0"/>
              <a:t>utor: nieznany</a:t>
            </a:r>
            <a:endParaRPr lang="pl-PL" dirty="0"/>
          </a:p>
        </p:txBody>
      </p:sp>
      <p:sp>
        <p:nvSpPr>
          <p:cNvPr id="79" name="pole tekstowe 78"/>
          <p:cNvSpPr txBox="1"/>
          <p:nvPr/>
        </p:nvSpPr>
        <p:spPr>
          <a:xfrm>
            <a:off x="10160000" y="1690688"/>
            <a:ext cx="1562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m</a:t>
            </a:r>
            <a:r>
              <a:rPr lang="pl-PL" dirty="0" smtClean="0"/>
              <a:t>otyw: asceza</a:t>
            </a:r>
            <a:endParaRPr lang="pl-PL" dirty="0"/>
          </a:p>
        </p:txBody>
      </p:sp>
      <p:pic>
        <p:nvPicPr>
          <p:cNvPr id="82" name="Obraz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89" y="716406"/>
            <a:ext cx="5761747" cy="38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131762"/>
            <a:ext cx="5819502" cy="3898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924051"/>
            <a:ext cx="6011003" cy="37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Być dobrym…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Proszę sformułować temat dla notatki do tekstu - </a:t>
            </a:r>
            <a:r>
              <a:rPr lang="pl-PL" dirty="0"/>
              <a:t>Józef Tischner, </a:t>
            </a:r>
            <a:r>
              <a:rPr lang="pl-PL" i="1" dirty="0"/>
              <a:t>Wędrówki w krainę filozofów</a:t>
            </a:r>
            <a:r>
              <a:rPr lang="pl-PL" dirty="0"/>
              <a:t>, Kraków </a:t>
            </a:r>
            <a:r>
              <a:rPr lang="pl-PL" dirty="0" smtClean="0"/>
              <a:t>2008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05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914068" y="1147471"/>
            <a:ext cx="9906399" cy="725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" sz="36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Notowanie = przetwarzanie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0" y="2440569"/>
            <a:ext cx="6676567" cy="33226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" sz="20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Istnieje wiele sposobów aktywnego notowania, ale wszystkie łączy wielka zaleta: </a:t>
            </a:r>
            <a:r>
              <a:rPr lang="pl" sz="2000" b="1" i="0" u="sng" strike="noStrike" cap="none" baseline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konieczność przetwarzania informacji.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" sz="2000" b="1" i="0" u="sng" strike="noStrike" cap="none" baseline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Dla </a:t>
            </a:r>
            <a:r>
              <a:rPr lang="pl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stymulacji różnych półkul </a:t>
            </a:r>
            <a:r>
              <a:rPr lang="pl" sz="2000" b="1" i="0" u="none" strike="noStrike" cap="none" baseline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przyjazne </a:t>
            </a:r>
            <a:r>
              <a:rPr lang="pl" sz="2000" b="1" i="0" u="none" strike="noStrike" cap="none" baseline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będą wszelkie wizualizacje (formy obrazowo-słowne), uruchamiające różne obszary mózgu, np. mapa myśli. </a:t>
            </a:r>
            <a:endParaRPr lang="pl" sz="2000" b="1" i="0" u="none" strike="noStrike" cap="none" baseline="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PPP</a:t>
            </a:r>
            <a:r>
              <a:rPr lang="pl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pl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czyli myślenie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dywergencyjne = burza mózgów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k</a:t>
            </a:r>
            <a:r>
              <a:rPr lang="pl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onwergencyjne = selekcja</a:t>
            </a:r>
          </a:p>
        </p:txBody>
      </p:sp>
      <p:graphicFrame>
        <p:nvGraphicFramePr>
          <p:cNvPr id="369" name="Shape 369"/>
          <p:cNvGraphicFramePr/>
          <p:nvPr/>
        </p:nvGraphicFramePr>
        <p:xfrm>
          <a:off x="6953256" y="908720"/>
          <a:ext cx="5238744" cy="4449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Notatka słowna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C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głównie lewa półkula</a:t>
                      </a:r>
                    </a:p>
                  </a:txBody>
                  <a:tcPr marL="121900" marR="121900" marT="121900" marB="1219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Mapa myśli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61C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solidFill>
                            <a:srgbClr val="A61C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lewa </a:t>
                      </a: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pl" sz="2000" b="1" u="none" strike="noStrike" cap="none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l" sz="2000" b="1" u="none" strike="noStrike" cap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prawa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półkula</a:t>
                      </a:r>
                    </a:p>
                  </a:txBody>
                  <a:tcPr marL="121900" marR="121900" marT="121900" marB="12190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jeden kolor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>
                          <a:latin typeface="Times New Roman" pitchFamily="18" charset="0"/>
                          <a:cs typeface="Times New Roman" pitchFamily="18" charset="0"/>
                        </a:rPr>
                        <a:t>wiele kolorów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słowa, liczby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obraz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werbalizacja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wizualizacja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>
                          <a:latin typeface="Times New Roman" pitchFamily="18" charset="0"/>
                          <a:cs typeface="Times New Roman" pitchFamily="18" charset="0"/>
                        </a:rPr>
                        <a:t>kolejność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przestrzeń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>
                          <a:latin typeface="Times New Roman" pitchFamily="18" charset="0"/>
                          <a:cs typeface="Times New Roman" pitchFamily="18" charset="0"/>
                        </a:rPr>
                        <a:t>szczegóły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ogląd ogólny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>
                          <a:latin typeface="Times New Roman" pitchFamily="18" charset="0"/>
                          <a:cs typeface="Times New Roman" pitchFamily="18" charset="0"/>
                        </a:rPr>
                        <a:t>logika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l" sz="2000" b="1" u="none" strike="noStrike" cap="none" baseline="0" dirty="0">
                          <a:latin typeface="Times New Roman" pitchFamily="18" charset="0"/>
                          <a:cs typeface="Times New Roman" pitchFamily="18" charset="0"/>
                        </a:rPr>
                        <a:t>skojarzenia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618309"/>
            <a:ext cx="9544594" cy="53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6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zarembska-marciniak@cdn.leszno.pl</a:t>
            </a: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95745" y="5197884"/>
            <a:ext cx="512618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pl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PPP – czyli myślenie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pl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dywergencyjne + konwergencyjne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7110560" y="5270395"/>
            <a:ext cx="3692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3"/>
              </a:rPr>
              <a:t>Mapy myśli w 10 krokach - Bing video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7805" y="966118"/>
            <a:ext cx="9786642" cy="634083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Scetchnotki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– myślenie wizualne, obrazami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933" r="1676" b="29109"/>
          <a:stretch>
            <a:fillRect/>
          </a:stretch>
        </p:blipFill>
        <p:spPr bwMode="auto">
          <a:xfrm>
            <a:off x="1698518" y="1600201"/>
            <a:ext cx="923073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9459" y="752073"/>
            <a:ext cx="8408894" cy="1143000"/>
          </a:xfrm>
        </p:spPr>
        <p:txBody>
          <a:bodyPr/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Mapy myśli mogą wykorzystywać rysunki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1868" y="2222603"/>
            <a:ext cx="6308720" cy="435133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Sketchnotki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\Desktop\a baj sketno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394" y="1567542"/>
            <a:ext cx="5093404" cy="5290457"/>
          </a:xfrm>
          <a:prstGeom prst="rect">
            <a:avLst/>
          </a:prstGeom>
          <a:noFill/>
        </p:spPr>
      </p:pic>
      <p:sp>
        <p:nvSpPr>
          <p:cNvPr id="7" name="Strzałka w prawo 6"/>
          <p:cNvSpPr/>
          <p:nvPr/>
        </p:nvSpPr>
        <p:spPr>
          <a:xfrm>
            <a:off x="5303262" y="2185448"/>
            <a:ext cx="1304544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Chmurka 7"/>
          <p:cNvSpPr/>
          <p:nvPr/>
        </p:nvSpPr>
        <p:spPr>
          <a:xfrm>
            <a:off x="2169459" y="3211010"/>
            <a:ext cx="4608512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783144" y="375194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Kaligrafia 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367796" y="1119535"/>
            <a:ext cx="663786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rgbClr val="00B050"/>
                </a:solidFill>
              </a:rPr>
              <a:t>Podstawa programowa</a:t>
            </a:r>
            <a:br>
              <a:rPr lang="pl-PL" sz="2800" dirty="0" smtClean="0">
                <a:solidFill>
                  <a:srgbClr val="00B050"/>
                </a:solidFill>
              </a:rPr>
            </a:br>
            <a:r>
              <a:rPr lang="pl-PL" sz="2800" dirty="0" smtClean="0">
                <a:solidFill>
                  <a:srgbClr val="00B050"/>
                </a:solidFill>
              </a:rPr>
              <a:t>2. Mówienie i pisanie</a:t>
            </a:r>
            <a:endParaRPr lang="pl-PL" sz="2800" dirty="0">
              <a:solidFill>
                <a:srgbClr val="00B05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7275" y="1690688"/>
            <a:ext cx="10515600" cy="435133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6) tworzy spójne wypowiedzi w następujących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formach gatunkowych: wypowiedź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o charakterze argumentacyjnym, referat, szkic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interpretacyjny, szkic krytyczny, definicja,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C00000"/>
                </a:solidFill>
              </a:rPr>
              <a:t>hasło encyklopedyczne, </a:t>
            </a:r>
            <a:r>
              <a:rPr lang="pl-PL" sz="2800" u="sng" dirty="0" smtClean="0">
                <a:solidFill>
                  <a:srgbClr val="C00000"/>
                </a:solidFill>
              </a:rPr>
              <a:t>notatka syntetyzująca</a:t>
            </a:r>
            <a:r>
              <a:rPr lang="pl-PL" sz="2800" dirty="0" smtClean="0">
                <a:solidFill>
                  <a:srgbClr val="C00000"/>
                </a:solidFill>
              </a:rPr>
              <a:t>;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7818723" y="5584826"/>
            <a:ext cx="390736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2060"/>
                </a:solidFill>
              </a:rPr>
              <a:t>Może zacząć od streszczenia?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6871" y="1163774"/>
            <a:ext cx="10515600" cy="4351338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Propozycje P. Agaty Baj.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7247" t="16929" r="28921" b="35576"/>
          <a:stretch/>
        </p:blipFill>
        <p:spPr>
          <a:xfrm>
            <a:off x="4347881" y="1994263"/>
            <a:ext cx="7382565" cy="388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7157" t="13704" r="29068" b="60184"/>
          <a:stretch/>
        </p:blipFill>
        <p:spPr>
          <a:xfrm>
            <a:off x="1637211" y="1151581"/>
            <a:ext cx="9805851" cy="470647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20486" y="1240850"/>
            <a:ext cx="354122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Metoda notowania 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3251" y="761319"/>
            <a:ext cx="7687492" cy="132556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Uniwersalne zasady notowania w 9 krokach.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Zapisuj to, co ważne.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Pisz zwięźle.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Pisz wyraźnie.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Uporządkuj informacje.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Zapisuj informacje w punktach – kryteria oceniania notatki syntetyzującej (kolorowa wklejka do zeszytu).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Dbaj o stronę graficzną.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Wprowadź swój zapis/znaki przy tekście, z którego sporządzasz notatkę, wykorzystaj </a:t>
            </a:r>
            <a:r>
              <a:rPr lang="pl-PL" dirty="0" err="1" smtClean="0"/>
              <a:t>zakreślacze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Nadawaj notatkom tytuły.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Zostawiaj wolne miejsce pod notatką.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74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8251" y="968261"/>
            <a:ext cx="10515600" cy="1325563"/>
          </a:xfrm>
        </p:spPr>
        <p:txBody>
          <a:bodyPr>
            <a:noAutofit/>
          </a:bodyPr>
          <a:lstStyle/>
          <a:p>
            <a:r>
              <a:rPr lang="pl-PL" sz="3200" dirty="0" err="1" smtClean="0"/>
              <a:t>Padlet</a:t>
            </a:r>
            <a:r>
              <a:rPr lang="pl-PL" sz="3200" dirty="0"/>
              <a:t> - </a:t>
            </a:r>
            <a:r>
              <a:rPr lang="pl-PL" sz="3200" dirty="0">
                <a:hlinkClick r:id="rId2"/>
              </a:rPr>
              <a:t>https://</a:t>
            </a:r>
            <a:r>
              <a:rPr lang="pl-PL" sz="3200" dirty="0" smtClean="0">
                <a:hlinkClick r:id="rId2"/>
              </a:rPr>
              <a:t>padlet.com/zarembska/184hnyqxka20dvsm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1" t="11977" r="517" b="7059"/>
          <a:stretch/>
        </p:blipFill>
        <p:spPr>
          <a:xfrm>
            <a:off x="6461759" y="2539879"/>
            <a:ext cx="5804263" cy="365199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7714" y="2447815"/>
            <a:ext cx="572153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Jakie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może Pani/Pan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zaproponować techniki notowania do wykorzystania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praktyce szkolnej?</a:t>
            </a:r>
          </a:p>
        </p:txBody>
      </p:sp>
    </p:spTree>
    <p:extLst>
      <p:ext uri="{BB962C8B-B14F-4D97-AF65-F5344CB8AC3E}">
        <p14:creationId xmlns:p14="http://schemas.microsoft.com/office/powerpoint/2010/main" val="15492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7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78972" y="1027612"/>
            <a:ext cx="11312434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Budowa </a:t>
            </a:r>
            <a:r>
              <a:rPr lang="pl-P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streszczenia/notatki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l-P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sformułowanie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nadrzędnego </a:t>
            </a:r>
            <a:r>
              <a:rPr lang="pl-PL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tematu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tj. tematu całego tekstu – forma tezy – zdania oznajmującego.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określenia pionowego rozczłonkowania tematycznego, a więc dokładnego sprecyzowania szczegółowości („głębokości )” operacji streszczania dla kolejnych akapitów tekstu </a:t>
            </a:r>
            <a:r>
              <a:rPr lang="pl-PL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remat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 = to, o czym jest, czego dotyczy tekst.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Remat</a:t>
            </a:r>
            <a:r>
              <a:rPr lang="pl-PL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to, co się o tym mówi. 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 poprawności streszczenia/notatki wymaga analizy kryteriów, które streszczenie powinno spełniać. Należą do nich: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właściwe sformułowanie 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tematu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tekstu i informacji dotyczących tekstu, które określane są jako </a:t>
            </a:r>
            <a:r>
              <a:rPr lang="pl-PL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remat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adekwatny do sposobu rozwinięcia </a:t>
            </a:r>
            <a:r>
              <a:rPr lang="pl-PL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rematu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stopień uogólnienia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wypowiedzi;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zachowanie logicznej spójności tekstu przy użyciu językowych wykładników spójności;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zachowanie właściwych proporcji w zakresie pożądanej liczby wyrazów (streszczenie powinno mieścić się między 40 a 60 słowami.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Pytania podstawowe: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TEMAT: O czym się mówi w tekście? Czego dotyczy tekst? Jaka jest główna myśl/problem tekstu</a:t>
            </a:r>
            <a:r>
              <a:rPr lang="pl-PL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REMAT: Co na temat problemu zostało powiedziane w tekście? Co autor tekstu mówi w nim o głównym temacie/problemie?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3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480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029" y="1904002"/>
            <a:ext cx="10515600" cy="3952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Streszczenie/notatka ma być:</a:t>
            </a:r>
          </a:p>
          <a:p>
            <a:pPr lvl="0"/>
            <a:r>
              <a:rPr lang="pl-PL" dirty="0"/>
              <a:t>wierne treści, zgodne z tematem tekstu bazowego; </a:t>
            </a:r>
          </a:p>
          <a:p>
            <a:pPr lvl="0"/>
            <a:r>
              <a:rPr lang="pl-PL" dirty="0"/>
              <a:t> rzeczowe, konkretne – </a:t>
            </a:r>
            <a:r>
              <a:rPr lang="pl-PL" u="sng" dirty="0"/>
              <a:t>przekazujące najważniejsze informacje</a:t>
            </a:r>
            <a:r>
              <a:rPr lang="pl-PL" dirty="0"/>
              <a:t>; </a:t>
            </a:r>
          </a:p>
          <a:p>
            <a:pPr lvl="0"/>
            <a:r>
              <a:rPr lang="pl-PL" dirty="0"/>
              <a:t> zwięzłe – </a:t>
            </a:r>
            <a:r>
              <a:rPr lang="pl-PL" u="sng" dirty="0"/>
              <a:t>bez powtórzeń treściowych</a:t>
            </a:r>
            <a:r>
              <a:rPr lang="pl-PL" dirty="0"/>
              <a:t>; </a:t>
            </a:r>
          </a:p>
          <a:p>
            <a:pPr lvl="0"/>
            <a:r>
              <a:rPr lang="pl-PL" dirty="0"/>
              <a:t>logiczne, o uporządkowanej strukturze; </a:t>
            </a:r>
          </a:p>
          <a:p>
            <a:pPr lvl="0"/>
            <a:r>
              <a:rPr lang="pl-PL" dirty="0"/>
              <a:t>oddające kompozycję tekstu i relacje między elementami treści; </a:t>
            </a:r>
          </a:p>
          <a:p>
            <a:pPr lvl="0"/>
            <a:r>
              <a:rPr lang="pl-PL" dirty="0"/>
              <a:t>obiektywne – </a:t>
            </a:r>
            <a:r>
              <a:rPr lang="pl-PL" u="sng" dirty="0"/>
              <a:t>pozbawione własnych ocen i komentarzy</a:t>
            </a:r>
            <a:r>
              <a:rPr lang="pl-PL" dirty="0"/>
              <a:t>; </a:t>
            </a:r>
          </a:p>
          <a:p>
            <a:pPr lvl="0"/>
            <a:r>
              <a:rPr lang="pl-PL" dirty="0"/>
              <a:t>napisane </a:t>
            </a:r>
            <a:r>
              <a:rPr lang="pl-PL" u="sng" dirty="0"/>
              <a:t>prostym i precyzyjnym językiem;</a:t>
            </a:r>
            <a:r>
              <a:rPr lang="pl-PL" dirty="0"/>
              <a:t> </a:t>
            </a:r>
          </a:p>
          <a:p>
            <a:pPr lvl="0"/>
            <a:r>
              <a:rPr lang="pl-PL" dirty="0"/>
              <a:t>odznaczające się poprawnością językową, stylistyczną i ortograficzno-interpunkcyjną.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80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1079" y="5308622"/>
            <a:ext cx="1051560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83177" y="1230751"/>
            <a:ext cx="11425645" cy="480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Składniki fakultatywne streszczenia/notatki: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nadawca/autor: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nazwisko może być pomijane jako wiadome z góry; bywa werbalizowane ze względów kompozycyjno-stylistycznych,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operacje nadawcy,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 </a:t>
            </a:r>
            <a:r>
              <a:rPr lang="pl-P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bada, analizuje, dowodzi, wnioskuje, omawia, pokazuje, wyjaśnia, porządkuje, wylicza, ilustruje przykładami,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materiał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(na jakiej podstawie opiera autor swoje tezy), 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założenia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(na czym autor opiera decyzje),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(jakimi metodami posługuje się autor w dochodzeniu do celu),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intencje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 jaką intencją autor się wypowiada),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(jaka jest ogólna koncepcja tekstu), </a:t>
            </a:r>
            <a:endParaRPr lang="pl-P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ocena,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 </a:t>
            </a:r>
            <a:r>
              <a:rPr lang="pl-P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najważniejszym składnikiem badań jest…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4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komentarz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np. </a:t>
            </a:r>
            <a:r>
              <a:rPr lang="pl-PL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autor w jasny sposób obrazuje…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4434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1411" y="722176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Zasady oceniania 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15390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Przykładowa </a:t>
            </a:r>
            <a:r>
              <a:rPr lang="pl-PL" dirty="0" smtClean="0"/>
              <a:t>odpowiedź</a:t>
            </a:r>
          </a:p>
          <a:p>
            <a:pPr marL="0" indent="0" algn="just">
              <a:buNone/>
            </a:pPr>
            <a:r>
              <a:rPr lang="pl-PL" dirty="0" smtClean="0"/>
              <a:t> </a:t>
            </a:r>
            <a:r>
              <a:rPr lang="pl-PL" dirty="0"/>
              <a:t>Tekst Bohdana </a:t>
            </a:r>
            <a:r>
              <a:rPr lang="pl-PL" dirty="0" err="1"/>
              <a:t>Dziemidoka</a:t>
            </a:r>
            <a:r>
              <a:rPr lang="pl-PL" dirty="0"/>
              <a:t> dotyczy zmysłu komizmu (poczucia humoru) i jego wpływu na życie. Ten zmysł pozwala zachować pogodny dystans wobec siebie i świata, nie przejmować się niepowodzeniami oraz optymistycznie patrzeć na rzeczywistość. Taka postawa może skutecznie bronić nas przed trudnymi sytuacjami i własnym zwątpieniem. [44 wyrazy]</a:t>
            </a:r>
          </a:p>
        </p:txBody>
      </p:sp>
    </p:spTree>
    <p:extLst>
      <p:ext uri="{BB962C8B-B14F-4D97-AF65-F5344CB8AC3E}">
        <p14:creationId xmlns:p14="http://schemas.microsoft.com/office/powerpoint/2010/main" val="60735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96051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Zasady oceniania 2020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Przykładowa </a:t>
            </a:r>
            <a:r>
              <a:rPr lang="pl-PL" dirty="0" smtClean="0"/>
              <a:t>odpowiedź:</a:t>
            </a:r>
          </a:p>
          <a:p>
            <a:pPr marL="0" indent="0" algn="just">
              <a:buNone/>
            </a:pPr>
            <a:r>
              <a:rPr lang="pl-PL" dirty="0" smtClean="0"/>
              <a:t> </a:t>
            </a:r>
            <a:r>
              <a:rPr lang="pl-PL" dirty="0"/>
              <a:t>Autor tekstu rozważa znaczenie myślenia w rozwoju i działaniu człowieka. Analizuje stwierdzenie Heideggera, że ludzkość jeszcze nie myśli. Zwraca również uwagę na bezmyślność nauki i techniki oraz na prowadzenie sporów pozbawionych pogłębionej refleksji. Dostrzega wartość myślenia i wskazuje na filozofię jako dyscyplinę, dzięki której należy tę umiejętność ćwiczyć. Zauważa też, że myślenie jest podstawą człowieczeństwa.</a:t>
            </a:r>
          </a:p>
        </p:txBody>
      </p:sp>
    </p:spTree>
    <p:extLst>
      <p:ext uri="{BB962C8B-B14F-4D97-AF65-F5344CB8AC3E}">
        <p14:creationId xmlns:p14="http://schemas.microsoft.com/office/powerpoint/2010/main" val="402301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</p:spPr>
        <p:txBody>
          <a:bodyPr/>
          <a:lstStyle/>
          <a:p>
            <a:pPr algn="ctr"/>
            <a:r>
              <a:rPr lang="pl-PL" dirty="0" smtClean="0"/>
              <a:t>Zasady oceniania 2019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Przykładowa </a:t>
            </a:r>
            <a:r>
              <a:rPr lang="pl-PL" dirty="0" smtClean="0"/>
              <a:t>odpowiedź.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tekście „Szkopuł i koniektura” Koziołek omawia zależności między historią a powieścią historyczną. Odwołując się do teorii „władców historycznej wyobraźni” oraz przywołując antyczną koncepcję, autor dookreśla te terminy. Mówi o determinizmie historii i możliwości jego przezwyciężania przez powieść. Na przykładzie twórczości Sienkiewicza Koziołek wskazuje na terapeutyczną funkcję prozy historycznej, która odegrała istotną rolę w kształtowaniu świadomości zbiorowej Polaków. </a:t>
            </a:r>
          </a:p>
        </p:txBody>
      </p:sp>
    </p:spTree>
    <p:extLst>
      <p:ext uri="{BB962C8B-B14F-4D97-AF65-F5344CB8AC3E}">
        <p14:creationId xmlns:p14="http://schemas.microsoft.com/office/powerpoint/2010/main" val="340510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1221</Words>
  <Application>Microsoft Office PowerPoint</Application>
  <PresentationFormat>Panoramiczny</PresentationFormat>
  <Paragraphs>160</Paragraphs>
  <Slides>34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Myriad Pro</vt:lpstr>
      <vt:lpstr>Symbol</vt:lpstr>
      <vt:lpstr>Times New Roman</vt:lpstr>
      <vt:lpstr>Ubuntu</vt:lpstr>
      <vt:lpstr>Ubuntu Medium</vt:lpstr>
      <vt:lpstr>1_Motyw pakietu Office</vt:lpstr>
      <vt:lpstr>Notatka syntetyzująca    w praktyce szkolnej</vt:lpstr>
      <vt:lpstr>Zapraszam do autorefleksji…</vt:lpstr>
      <vt:lpstr>Prezentacja programu PowerPoint</vt:lpstr>
      <vt:lpstr>Prezentacja programu PowerPoint</vt:lpstr>
      <vt:lpstr>Prezentacja programu PowerPoint</vt:lpstr>
      <vt:lpstr>Prezentacja programu PowerPoint</vt:lpstr>
      <vt:lpstr>Zasady oceniania 2021</vt:lpstr>
      <vt:lpstr>Zasady oceniania 2020</vt:lpstr>
      <vt:lpstr>Zasady oceniania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Przykłady poleceń związanych z redagowaniem notatki syntetyzującej</vt:lpstr>
      <vt:lpstr>Jakie ćwiczenia doskonalą umiejętności redagowania notatki syntetyzującej?</vt:lpstr>
      <vt:lpstr>Prezentacja programu PowerPoint</vt:lpstr>
      <vt:lpstr>Prezentacja programu PowerPoint</vt:lpstr>
      <vt:lpstr> Być dobrym…</vt:lpstr>
      <vt:lpstr>Notowanie = przetwarzanie</vt:lpstr>
      <vt:lpstr>Prezentacja programu PowerPoint</vt:lpstr>
      <vt:lpstr>Mo</vt:lpstr>
      <vt:lpstr>Scetchnotki – myślenie wizualne, obrazami</vt:lpstr>
      <vt:lpstr>Mapy myśli mogą wykorzystywać rysunki</vt:lpstr>
      <vt:lpstr>Prezentacja programu PowerPoint</vt:lpstr>
      <vt:lpstr>Prezentacja programu PowerPoint</vt:lpstr>
      <vt:lpstr>Uniwersalne zasady notowania w 9 krokach.</vt:lpstr>
      <vt:lpstr>Padlet - https://padlet.com/zarembska/184hnyqxka20dvsm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Dylak</dc:creator>
  <cp:lastModifiedBy>Edyta Zarembska</cp:lastModifiedBy>
  <cp:revision>44</cp:revision>
  <dcterms:created xsi:type="dcterms:W3CDTF">2018-10-24T11:42:56Z</dcterms:created>
  <dcterms:modified xsi:type="dcterms:W3CDTF">2021-11-04T07:16:24Z</dcterms:modified>
</cp:coreProperties>
</file>